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6" r:id="rId2"/>
    <p:sldId id="295" r:id="rId3"/>
    <p:sldId id="293" r:id="rId4"/>
    <p:sldId id="294" r:id="rId5"/>
    <p:sldId id="296" r:id="rId6"/>
    <p:sldId id="299" r:id="rId7"/>
    <p:sldId id="302" r:id="rId8"/>
    <p:sldId id="301" r:id="rId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6" d="100"/>
          <a:sy n="76" d="100"/>
        </p:scale>
        <p:origin x="1000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F06087E-EB08-4DF1-A9EA-3E941DB24A50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0825DC1-F900-4B0B-9273-F060B7745CD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368818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A7C5657-A7BD-4443-A5D5-CD5E79448D01}" type="datetimeFigureOut">
              <a:rPr lang="ru-RU" smtClean="0"/>
              <a:t>12.09.2026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815DA8-2508-486A-8302-A7DB6767A34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37656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815DA8-2508-486A-8302-A7DB6767A343}" type="slidenum">
              <a:rPr lang="ru-RU" smtClean="0"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217878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128518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62489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1297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58653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336876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7217583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337840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757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787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85745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159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7A57C70-0D33-4F2E-AFAB-D8DDD22C231D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12.09.2026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D31985-4A81-4B9D-9597-0606C95CEC0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7582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login.consultant.ru/link/?req=doc&amp;base=LAW&amp;n=514882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login.consultant.ru/link/?req=doc&amp;base=LAW&amp;n=543544" TargetMode="Externa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3568" y="3140968"/>
            <a:ext cx="7920880" cy="2952328"/>
          </a:xfrm>
        </p:spPr>
        <p:txBody>
          <a:bodyPr>
            <a:normAutofit/>
          </a:bodyPr>
          <a:lstStyle/>
          <a:p>
            <a:pPr>
              <a:spcBef>
                <a:spcPct val="0"/>
              </a:spcBef>
            </a:pPr>
            <a:r>
              <a:rPr lang="ru-RU" altLang="ru-RU" b="1" cap="small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Организация и проведение школьного этапа всероссийской олимпиады школьников в 2026/2027 учебном году </a:t>
            </a:r>
          </a:p>
          <a:p>
            <a:pPr>
              <a:spcBef>
                <a:spcPct val="0"/>
              </a:spcBef>
            </a:pPr>
            <a:r>
              <a:rPr lang="ru-RU" altLang="ru-RU" b="1" cap="small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в МСО города </a:t>
            </a:r>
            <a:r>
              <a:rPr lang="ru-RU" altLang="ru-RU" b="1" cap="small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Ярославля</a:t>
            </a:r>
            <a:endParaRPr lang="ru-RU" altLang="ru-RU" b="1" cap="small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vsosh_logo_main.png"/>
          <p:cNvPicPr>
            <a:picLocks noChangeAspect="1"/>
          </p:cNvPicPr>
          <p:nvPr/>
        </p:nvPicPr>
        <p:blipFill>
          <a:blip r:embed="rId4" cstate="print"/>
          <a:srcRect l="15625" t="33333" r="9375" b="33333"/>
          <a:stretch>
            <a:fillRect/>
          </a:stretch>
        </p:blipFill>
        <p:spPr>
          <a:xfrm>
            <a:off x="1907704" y="1493872"/>
            <a:ext cx="5472608" cy="96336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419872" y="6309320"/>
            <a:ext cx="271117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b="1" i="1" dirty="0">
                <a:solidFill>
                  <a:schemeClr val="tx2"/>
                </a:solidFill>
                <a:latin typeface="Times New Roman" pitchFamily="18" charset="0"/>
                <a:cs typeface="Calibri" pitchFamily="34" charset="0"/>
              </a:rPr>
              <a:t>11 сентября 2026 года         </a:t>
            </a:r>
          </a:p>
        </p:txBody>
      </p:sp>
    </p:spTree>
    <p:extLst>
      <p:ext uri="{BB962C8B-B14F-4D97-AF65-F5344CB8AC3E}">
        <p14:creationId xmlns:p14="http://schemas.microsoft.com/office/powerpoint/2010/main" val="1004705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CE8306C-9A61-CCED-714A-D28C5F0C6C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одзаголовок 5">
            <a:extLst>
              <a:ext uri="{FF2B5EF4-FFF2-40B4-BE49-F238E27FC236}">
                <a16:creationId xmlns:a16="http://schemas.microsoft.com/office/drawing/2014/main" xmlns="" id="{D382F9F1-A0A5-5681-2C45-74D10E7DD8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55576" y="2708920"/>
            <a:ext cx="7776864" cy="2929880"/>
          </a:xfrm>
        </p:spPr>
        <p:txBody>
          <a:bodyPr>
            <a:normAutofit/>
          </a:bodyPr>
          <a:lstStyle/>
          <a:p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Нормативно-правовое регулирование школьного этапа всероссийской олимпиады школьников </a:t>
            </a:r>
          </a:p>
        </p:txBody>
      </p:sp>
      <p:pic>
        <p:nvPicPr>
          <p:cNvPr id="7" name="Рисунок 6" descr="vsosh_logo_main.png">
            <a:extLst>
              <a:ext uri="{FF2B5EF4-FFF2-40B4-BE49-F238E27FC236}">
                <a16:creationId xmlns:a16="http://schemas.microsoft.com/office/drawing/2014/main" xmlns="" id="{D729F72E-28DD-8D83-6183-629A3FEEE70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5625" t="33333" r="9375" b="33333"/>
          <a:stretch>
            <a:fillRect/>
          </a:stretch>
        </p:blipFill>
        <p:spPr>
          <a:xfrm>
            <a:off x="1763688" y="1268760"/>
            <a:ext cx="6048672" cy="936104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D160685C-32AE-0FEF-1D80-2DBEEA56AEE4}"/>
              </a:ext>
            </a:extLst>
          </p:cNvPr>
          <p:cNvSpPr/>
          <p:nvPr/>
        </p:nvSpPr>
        <p:spPr>
          <a:xfrm>
            <a:off x="5004048" y="4869160"/>
            <a:ext cx="3528392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800" i="1" dirty="0">
                <a:effectLst/>
                <a:latin typeface="Times New Roman" panose="02020603050405020304" pitchFamily="18" charset="0"/>
                <a:ea typeface="Calibri" panose="020F0502020204030204" pitchFamily="34" charset="0"/>
              </a:rPr>
              <a:t>Лаврентьева Ирина Витальевна</a:t>
            </a: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                                         </a:t>
            </a:r>
            <a:r>
              <a:rPr kumimoji="0" lang="ru-RU" alt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заместитель директора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4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МОУ «ГЦРО»</a:t>
            </a:r>
            <a:endParaRPr kumimoji="0" lang="ru-RU" altLang="ru-RU" sz="1800" b="1" i="1" u="none" strike="noStrike" kern="1200" cap="none" spc="0" normalizeH="0" baseline="0" noProof="0" dirty="0">
              <a:ln>
                <a:noFill/>
              </a:ln>
              <a:solidFill>
                <a:srgbClr val="1F497D"/>
              </a:solidFill>
              <a:effectLst/>
              <a:uLnTx/>
              <a:uFillTx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99851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E200CAD5-162A-D882-2394-F8019B78F28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E2DC1633-BCDC-231C-D778-1230278344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23528" y="1268760"/>
            <a:ext cx="8424936" cy="5976663"/>
          </a:xfrm>
        </p:spPr>
        <p:txBody>
          <a:bodyPr>
            <a:normAutofit fontScale="77500" lnSpcReduction="20000"/>
          </a:bodyPr>
          <a:lstStyle/>
          <a:p>
            <a:pPr algn="just">
              <a:lnSpc>
                <a:spcPct val="115000"/>
              </a:lnSpc>
              <a:buNone/>
            </a:pPr>
            <a:r>
              <a:rPr lang="ru-RU" sz="2100" b="1" dirty="0">
                <a:solidFill>
                  <a:srgbClr val="FF000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Нормативно-правовое регулирование школьного этапа всероссийской олимпиады школьников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 Министерства просвещения Российской Федерации от 27 ноября 2020 г. № 678 (в редакции приказа от 03.08.2026 № 551)</a:t>
            </a:r>
          </a:p>
          <a:p>
            <a:pPr marL="263525" indent="-263525" algn="just">
              <a:lnSpc>
                <a:spcPct val="115000"/>
              </a:lnSpc>
              <a:buNone/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 marL="263525" indent="-263525" algn="just">
              <a:lnSpc>
                <a:spcPct val="115000"/>
              </a:lnSpc>
              <a:buNone/>
            </a:pPr>
            <a:r>
              <a:rPr lang="ru-RU" sz="1800" u="sng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Приказы департамента образования мэрии г. Ярославля:</a:t>
            </a:r>
            <a:endParaRPr lang="ru-RU" sz="1800" dirty="0">
              <a:solidFill>
                <a:schemeClr val="tx1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составе муниципальных предметно-методических комиссий всероссийской олимпиады школьников по общеобразовательным предметам в 2026/2027 учебном году» (от 10.07.2026 № 01-05/455);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состава оргкомитета школьного этапа всероссийской олимпиады школьников в 2026/2027 учебном году» (от 08.06.2026 № 01-05/407);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«Организационно-технологическая модель проведения школьного этапа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ВсОШ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(от 27.08.2026 № 01-05/592);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Плана мероприятий по подготовке и проведению школьного и муниципального этапов всероссийской олимпиады школьников в 2026/2027 учебном году» (от 26.08.2026 № 01-05/584);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проведении школьного этапа всероссийской олимпиады школьников в 2026/2027 учебном году» (от 27.08.2026 № 01-05/592, в редакции от 04.09.2026 № 01-05/619);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«Об утверждении квот победителей и призеров школьного этапа всероссийской олимпиады школьников 2026/2027 учебного года» (от 02.09.2026 № 01-05/614);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«О сборе, хранении и обработке результатов школьного этапа всероссийской олимпиады школьников по общеобразовательным предметам в 2026/2027 учебном году» (от 02.09.2026 № 01-05/615);</a:t>
            </a:r>
          </a:p>
          <a:p>
            <a:pPr marL="263525" lvl="0" indent="-263525" algn="just">
              <a:lnSpc>
                <a:spcPct val="115000"/>
              </a:lnSpc>
              <a:buFont typeface="Wingdings 3" panose="05040102010807070707" pitchFamily="18" charset="2"/>
              <a:buChar char=""/>
              <a:tabLst>
                <a:tab pos="457200" algn="l"/>
              </a:tabLst>
            </a:pP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Требования к организации и проведению школьного этапа </a:t>
            </a:r>
            <a:r>
              <a:rPr lang="ru-RU" sz="1800" dirty="0" err="1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ВсОШ</a:t>
            </a:r>
            <a:r>
              <a:rPr lang="ru-RU" sz="1800" dirty="0"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утвержденные протоколом муниципальных предметно-методических комиссий всероссийской олимпиады школьников от 28.08.2026.</a:t>
            </a:r>
          </a:p>
          <a:p>
            <a:pPr marL="457200" algn="just">
              <a:lnSpc>
                <a:spcPct val="115000"/>
              </a:lnSpc>
              <a:buNone/>
            </a:pPr>
            <a:r>
              <a:rPr lang="ru-RU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ru-RU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buNone/>
            </a:pPr>
            <a:endParaRPr lang="ru-RU" sz="1800" b="1" dirty="0">
              <a:solidFill>
                <a:srgbClr val="FF0000"/>
              </a:solidFill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l">
              <a:lnSpc>
                <a:spcPct val="115000"/>
              </a:lnSpc>
              <a:buNone/>
            </a:pPr>
            <a:endParaRPr lang="ru-RU" sz="640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Рисунок 7" descr="vsosh_logo_main.png">
            <a:extLst>
              <a:ext uri="{FF2B5EF4-FFF2-40B4-BE49-F238E27FC236}">
                <a16:creationId xmlns:a16="http://schemas.microsoft.com/office/drawing/2014/main" xmlns="" id="{88C43D32-7B1E-CD3D-B81E-54E10ED4597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15625" t="33333" r="9375" b="33333"/>
          <a:stretch>
            <a:fillRect/>
          </a:stretch>
        </p:blipFill>
        <p:spPr>
          <a:xfrm>
            <a:off x="2051720" y="644204"/>
            <a:ext cx="5040560" cy="745831"/>
          </a:xfrm>
          <a:prstGeom prst="rect">
            <a:avLst/>
          </a:prstGeom>
        </p:spPr>
      </p:pic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13F628BA-0841-7D29-F27F-FE346EB1800F}"/>
              </a:ext>
            </a:extLst>
          </p:cNvPr>
          <p:cNvSpPr/>
          <p:nvPr/>
        </p:nvSpPr>
        <p:spPr>
          <a:xfrm>
            <a:off x="503548" y="2197047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74B3B6D7-1395-5B05-8102-43CEDDFBA0DD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4511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522F45CA-D6CA-4427-00C2-37ABB1926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48E07248-244C-4BDE-C485-46A5038000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344816" cy="1943498"/>
          </a:xfrm>
        </p:spPr>
        <p:txBody>
          <a:bodyPr>
            <a:normAutofit/>
          </a:bodyPr>
          <a:lstStyle/>
          <a:p>
            <a: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CC33737-4311-5B69-4C43-EAE3E7373FAD}"/>
              </a:ext>
            </a:extLst>
          </p:cNvPr>
          <p:cNvSpPr/>
          <p:nvPr/>
        </p:nvSpPr>
        <p:spPr>
          <a:xfrm>
            <a:off x="467544" y="201845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42F09BA-5903-EF70-6FB2-45BB7BE4FBC6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AC548C6E-DBD7-1B70-1CB5-025FA9C292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77492746"/>
              </p:ext>
            </p:extLst>
          </p:nvPr>
        </p:nvGraphicFramePr>
        <p:xfrm>
          <a:off x="457200" y="764704"/>
          <a:ext cx="8291264" cy="5713882"/>
        </p:xfrm>
        <a:graphic>
          <a:graphicData uri="http://schemas.openxmlformats.org/drawingml/2006/table">
            <a:tbl>
              <a:tblPr firstRow="1" firstCol="1" bandRow="1"/>
              <a:tblGrid>
                <a:gridCol w="3766052">
                  <a:extLst>
                    <a:ext uri="{9D8B030D-6E8A-4147-A177-3AD203B41FA5}">
                      <a16:colId xmlns:a16="http://schemas.microsoft.com/office/drawing/2014/main" xmlns="" val="1618830982"/>
                    </a:ext>
                  </a:extLst>
                </a:gridCol>
                <a:gridCol w="4525212">
                  <a:extLst>
                    <a:ext uri="{9D8B030D-6E8A-4147-A177-3AD203B41FA5}">
                      <a16:colId xmlns:a16="http://schemas.microsoft.com/office/drawing/2014/main" xmlns="" val="3186930510"/>
                    </a:ext>
                  </a:extLst>
                </a:gridCol>
              </a:tblGrid>
              <a:tr h="1034194">
                <a:tc gridSpan="2"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buNone/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Приказ Минпросвещения России от 27.11.2020 N 678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(ред. от 03.08.2026)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"Об утверждении Порядка проведения всероссийской олимпиады школьников"</a:t>
                      </a:r>
                      <a:b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(Зарегистрировано в Минюсте России 05.03.2021 N 62664)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25671844"/>
                  </a:ext>
                </a:extLst>
              </a:tr>
              <a:tr h="52527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400" u="none" strike="noStrike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3" tooltip="Приказ Минпросвещения России от 27.11.2020 N 678 (ред. от 18.08.2025) &quot;Об утверждении Порядка проведения всероссийской олимпиады школьников&quot; (Зарегистрировано в Минюсте России 05.03.2021 N 62664) {КонсультантПлюс}"/>
                        </a:rPr>
                        <a:t>Ред. от 18.08.2025, действующая</a:t>
                      </a:r>
                      <a: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40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endParaRPr lang="ru-RU" sz="140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400" u="none" strike="noStrike" dirty="0">
                          <a:solidFill>
                            <a:srgbClr val="0000FF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  <a:hlinkClick r:id="rId4" tooltip="Приказ Минпросвещения России от 27.11.2020 N 678 (ред. от 03.08.2026) &quot;Об утверждении Порядка проведения всероссийской олимпиады школьников&quot; (Зарегистрировано в Минюсте России 05.03.2021 N 62664) ------------ Редакция с изменениями, не вступившими в силу "/>
                        </a:rPr>
                        <a:t>Ред. от 03.08.2026, с изменениями, не вступившими в силу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84748445"/>
                  </a:ext>
                </a:extLst>
              </a:tr>
              <a:tr h="815549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Приложение. Порядок проведения всероссийской олимпиады школьников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2400">
                        <a:lnSpc>
                          <a:spcPct val="107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I. Общие положения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Приложение. Порядок проведения всероссийской олимпиады школьников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2400">
                        <a:lnSpc>
                          <a:spcPct val="107000"/>
                        </a:lnSpc>
                        <a:buNone/>
                      </a:pPr>
                      <a:r>
                        <a:rPr lang="ru-RU" sz="14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I. Общие положения</a:t>
                      </a:r>
                      <a:endParaRPr lang="ru-RU" sz="14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866966253"/>
                  </a:ext>
                </a:extLst>
              </a:tr>
              <a:tr h="3335538"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проведении олимпиады допускается использование информационно-коммуникационных технологий в части организации выполнения олимпиадных заданий, проверки и анализа олимпиадных заданий, показа выполненных олимпиадных работ, процедуры рассмотрения апелляции о несогласии с выставленными баллами при условии соблюдения требований законодательства Российской Федерации в области защиты персональных данных &lt;1&gt;.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 проведении олимпиады допускается использование информационно-коммуникационных технологий в части организации выполнения олимпиадных заданий </a:t>
                      </a:r>
                      <a:r>
                        <a:rPr lang="ru-RU" sz="14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организациях, осуществляющих образовательную деятельность (далее - образовательные организации), при осуществлении контроля со стороны организаторов и оргкомитетов соответствующих этапов</a:t>
                      </a:r>
                      <a:r>
                        <a:rPr lang="ru-RU" sz="14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проверки и анализа олимпиадных заданий, показа выполненных олимпиадных работ, процедуры рассмотрения апелляции о несогласии с выставленными баллами при условии соблюдения требований законодательства Российской Федерации в области защиты персональных данных &lt;1&gt;.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32327941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74957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9009C34F-7ADE-A5E5-B531-EEDB7E02C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01F89C5C-644A-3A2F-F51C-D8657AB5B1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344816" cy="1943498"/>
          </a:xfrm>
        </p:spPr>
        <p:txBody>
          <a:bodyPr>
            <a:normAutofit/>
          </a:bodyPr>
          <a:lstStyle/>
          <a:p>
            <a: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9F0A2BBE-99AD-072E-BF2F-4A9432B2FD65}"/>
              </a:ext>
            </a:extLst>
          </p:cNvPr>
          <p:cNvSpPr/>
          <p:nvPr/>
        </p:nvSpPr>
        <p:spPr>
          <a:xfrm>
            <a:off x="467544" y="201845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BF9451E4-7E64-3B7C-8689-92091A9B51BE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xmlns="" id="{5D55D888-D1ED-FE03-70D7-DA51434A5B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3564122"/>
              </p:ext>
            </p:extLst>
          </p:nvPr>
        </p:nvGraphicFramePr>
        <p:xfrm>
          <a:off x="457200" y="836712"/>
          <a:ext cx="8229600" cy="5616624"/>
        </p:xfrm>
        <a:graphic>
          <a:graphicData uri="http://schemas.openxmlformats.org/drawingml/2006/table">
            <a:tbl>
              <a:tblPr firstRow="1" firstCol="1" bandRow="1"/>
              <a:tblGrid>
                <a:gridCol w="3890356">
                  <a:extLst>
                    <a:ext uri="{9D8B030D-6E8A-4147-A177-3AD203B41FA5}">
                      <a16:colId xmlns:a16="http://schemas.microsoft.com/office/drawing/2014/main" xmlns="" val="2449492417"/>
                    </a:ext>
                  </a:extLst>
                </a:gridCol>
                <a:gridCol w="4339244">
                  <a:extLst>
                    <a:ext uri="{9D8B030D-6E8A-4147-A177-3AD203B41FA5}">
                      <a16:colId xmlns:a16="http://schemas.microsoft.com/office/drawing/2014/main" xmlns="" val="868199179"/>
                    </a:ext>
                  </a:extLst>
                </a:gridCol>
              </a:tblGrid>
              <a:tr h="5616624"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В олимпиаде принимают участие обучающиеся, осваивающие основные образовательные программы начального общего, основного общего и среднего общего образования в организациях, </a:t>
                      </a:r>
                      <a:r>
                        <a:rPr lang="ru-RU" sz="12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осуществляющих образовательную деятельность (далее - образовательные организации),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а также лица, осваивающие указанные образовательные программы в форме самообразования или семейного образования (далее - участники олимпиады).</a:t>
                      </a:r>
                    </a:p>
                    <a:p>
                      <a:pPr indent="342900" algn="just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Школьный этап олимпиады проводится по заданиям, разработанным для 5 - 11 классов (по русскому языку и математике - для 4 - 11 классов); муниципальный - для 7 - 11 классов, региональный и заключительный - для 9 - 11 классов. Участник олимпиады выполняет по своему выбору олимпиадные задания, разработанные для класса, программу которого он осваивает, или для более старших классов. В случае прохождения участников олимпиады, выполнивших задания, разработанные для более старших классов по отношению к тем классам, программы которых они осваивают, на следующий этап олимпиады указанные участники олимпиады и на следующих этапах олимпиады выполняют олимпиадные задания, разработанные для класса, который они выбрали на предыдущем этапе олимпиады.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42900" algn="just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6. В олимпиаде принимают участие обучающиеся, осваивающие основные образовательные программы начального общего, основного общего и среднего общего образования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образовательных </a:t>
                      </a: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организациях, а также лица, осваивающие указанные образовательные программы в форме самообразования или семейного образования (далее - участники олимпиады).</a:t>
                      </a:r>
                    </a:p>
                    <a:p>
                      <a:pPr indent="342900" algn="just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Не допускается повторное участие в соответствующем этапе олимпиады текущего учебного года по одному и тому же общеобразовательному предмету одного и того же участника олимпиады</a:t>
                      </a:r>
                      <a:r>
                        <a:rPr lang="ru-RU" sz="12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  <a:endParaRPr lang="ru-RU" sz="12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indent="342900" algn="just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2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Школьный этап олимпиады проводится по заданиям, разработанным для 5 - 11 классов (по русскому языку и математике - для 4 - 11 классов); муниципальный - для 7 - 11 классов, региональный и заключительный - для 9 - 11 классов. Участник олимпиады выполняет по своему выбору олимпиадные задания, разработанные для класса, программу которого он осваивает, или для более старших классов. В случае прохождения участников олимпиады, выполнивших задания, разработанные для более старших классов по отношению к тем классам, программы которых они осваивают, на следующий этап олимпиады указанные участники олимпиады и на следующих этапах олимпиады выполняют олимпиадные задания, разработанные для класса, который они выбрали на предыдущем этапе олимпиады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для более старших классов.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91600352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590624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3B13946A-E699-2762-7E02-39E41613C6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80EEDAC8-FE72-630D-931F-0DACF026E3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344816" cy="1943498"/>
          </a:xfrm>
        </p:spPr>
        <p:txBody>
          <a:bodyPr>
            <a:normAutofit/>
          </a:bodyPr>
          <a:lstStyle/>
          <a:p>
            <a: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DDB3C522-D852-FC58-6F94-56E1473240DF}"/>
              </a:ext>
            </a:extLst>
          </p:cNvPr>
          <p:cNvSpPr/>
          <p:nvPr/>
        </p:nvSpPr>
        <p:spPr>
          <a:xfrm>
            <a:off x="467544" y="201845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9932CBAF-596F-43FF-AA47-888C9EC30FCF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7C8A8DAE-08F7-8ADA-FFA6-5D3885D980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796811"/>
              </p:ext>
            </p:extLst>
          </p:nvPr>
        </p:nvGraphicFramePr>
        <p:xfrm>
          <a:off x="457200" y="919215"/>
          <a:ext cx="8229600" cy="4840660"/>
        </p:xfrm>
        <a:graphic>
          <a:graphicData uri="http://schemas.openxmlformats.org/drawingml/2006/table">
            <a:tbl>
              <a:tblPr firstRow="1" firstCol="1" bandRow="1"/>
              <a:tblGrid>
                <a:gridCol w="3890356">
                  <a:extLst>
                    <a:ext uri="{9D8B030D-6E8A-4147-A177-3AD203B41FA5}">
                      <a16:colId xmlns:a16="http://schemas.microsoft.com/office/drawing/2014/main" xmlns="" val="2126500331"/>
                    </a:ext>
                  </a:extLst>
                </a:gridCol>
                <a:gridCol w="4339244">
                  <a:extLst>
                    <a:ext uri="{9D8B030D-6E8A-4147-A177-3AD203B41FA5}">
                      <a16:colId xmlns:a16="http://schemas.microsoft.com/office/drawing/2014/main" xmlns="" val="2111721389"/>
                    </a:ext>
                  </a:extLst>
                </a:gridCol>
              </a:tblGrid>
              <a:tr h="137647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Приложение. Порядок проведения всероссийской олимпиады школьников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2400">
                        <a:lnSpc>
                          <a:spcPct val="107000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III. Проведение олимпиады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/>
                      </a:r>
                      <a:b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</a:b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Приложение. Порядок проведения всероссийской олимпиады школьников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152400">
                        <a:lnSpc>
                          <a:spcPct val="107000"/>
                        </a:lnSpc>
                        <a:buNone/>
                      </a:pPr>
                      <a:r>
                        <a:rPr lang="ru-RU" sz="1600" b="1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III. Проведение олимпиады</a:t>
                      </a:r>
                      <a:endParaRPr lang="ru-RU" sz="1600" dirty="0"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72247081"/>
                  </a:ext>
                </a:extLst>
              </a:tr>
              <a:tr h="3292689"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участникам олимпиады, организаторам олимпиады, членам жюри </a:t>
                      </a:r>
                      <a:r>
                        <a:rPr lang="ru-RU" sz="16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регионального и заключительного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этапов олимпиады </a:t>
                      </a:r>
                      <a:r>
                        <a:rPr lang="ru-RU" sz="16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использовать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средства связи </a:t>
                      </a:r>
                      <a:r>
                        <a:rPr lang="ru-RU" sz="16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 местах выполнения заданий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за исключением случаев, предусмотренных требованиями к проведению </a:t>
                      </a:r>
                      <a:r>
                        <a:rPr lang="ru-RU" sz="16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регионального этапа олимпиады и требованиями к проведению заключительного этапа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олимпиады;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участникам олимпиады, организаторам олимпиады, членам жюри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всех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этапов олимпиады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проносить в места проведения соревновательных туров (аудитории)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средства связи,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электронно-вычислительную технику, фото-, аудио- и видеоаппаратуру, справочные материалы, письменные заметки и иные средства хранения и передачи информации, </a:t>
                      </a:r>
                      <a:r>
                        <a:rPr lang="ru-RU" sz="16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за исключением случаев, предусмотренных требованиями к проведению олимпиады </a:t>
                      </a:r>
                      <a:r>
                        <a:rPr lang="ru-RU" sz="16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конкретному общеобразовательному предмету;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91377287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85310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BBDDB36-9032-2746-A563-92264B08AA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51F1F672-FF24-7065-D663-A387AD2134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344816" cy="1943498"/>
          </a:xfrm>
        </p:spPr>
        <p:txBody>
          <a:bodyPr>
            <a:normAutofit/>
          </a:bodyPr>
          <a:lstStyle/>
          <a:p>
            <a: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7E913785-00B5-758F-8537-FDD092337FAF}"/>
              </a:ext>
            </a:extLst>
          </p:cNvPr>
          <p:cNvSpPr/>
          <p:nvPr/>
        </p:nvSpPr>
        <p:spPr>
          <a:xfrm>
            <a:off x="467544" y="201845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63BB1158-09D9-FD78-39A4-B19B78D7490B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1318AB93-9D54-7197-C717-604416ED926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46414418"/>
              </p:ext>
            </p:extLst>
          </p:nvPr>
        </p:nvGraphicFramePr>
        <p:xfrm>
          <a:off x="467544" y="1556792"/>
          <a:ext cx="8219256" cy="3744416"/>
        </p:xfrm>
        <a:graphic>
          <a:graphicData uri="http://schemas.openxmlformats.org/drawingml/2006/table">
            <a:tbl>
              <a:tblPr firstRow="1" firstCol="1" bandRow="1"/>
              <a:tblGrid>
                <a:gridCol w="3885466">
                  <a:extLst>
                    <a:ext uri="{9D8B030D-6E8A-4147-A177-3AD203B41FA5}">
                      <a16:colId xmlns:a16="http://schemas.microsoft.com/office/drawing/2014/main" xmlns="" val="3870139723"/>
                    </a:ext>
                  </a:extLst>
                </a:gridCol>
                <a:gridCol w="4333790">
                  <a:extLst>
                    <a:ext uri="{9D8B030D-6E8A-4147-A177-3AD203B41FA5}">
                      <a16:colId xmlns:a16="http://schemas.microsoft.com/office/drawing/2014/main" xmlns="" val="2907464399"/>
                    </a:ext>
                  </a:extLst>
                </a:gridCol>
              </a:tblGrid>
              <a:tr h="3744416"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олимпиады, удаленный за нарушение Порядка, лишается права дальнейшего участия в олимпиаде по </a:t>
                      </a:r>
                      <a:r>
                        <a:rPr lang="ru-RU" sz="20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данному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общеобразовательному предмету в текущем году. Выполненная им работа не проверяется.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Участник олимпиады, удаленный за нарушение Порядка, лишается права дальнейшего участия в олимпиаде по </a:t>
                      </a:r>
                      <a:r>
                        <a:rPr lang="ru-RU" sz="20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любому</a:t>
                      </a:r>
                      <a:r>
                        <a:rPr lang="ru-RU" sz="20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общеобразовательному предмету в текущем году. Выполненная им работа не проверяется.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dash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414392609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029468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xmlns="" id="{D3757915-E34E-0C53-7FE6-1612723688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дзаголовок 2">
            <a:extLst>
              <a:ext uri="{FF2B5EF4-FFF2-40B4-BE49-F238E27FC236}">
                <a16:creationId xmlns:a16="http://schemas.microsoft.com/office/drawing/2014/main" xmlns="" id="{9F26B51A-D847-C410-8DFF-58A7218C60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7584" y="2492896"/>
            <a:ext cx="7344816" cy="1943498"/>
          </a:xfrm>
        </p:spPr>
        <p:txBody>
          <a:bodyPr>
            <a:normAutofit/>
          </a:bodyPr>
          <a:lstStyle/>
          <a:p>
            <a: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/>
            </a:r>
            <a:br>
              <a:rPr lang="ru-RU" altLang="ru-RU" sz="2800" i="1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</a:br>
            <a:endParaRPr lang="ru-RU" dirty="0"/>
          </a:p>
        </p:txBody>
      </p:sp>
      <p:sp>
        <p:nvSpPr>
          <p:cNvPr id="3" name="Прямоугольник 2">
            <a:extLst>
              <a:ext uri="{FF2B5EF4-FFF2-40B4-BE49-F238E27FC236}">
                <a16:creationId xmlns:a16="http://schemas.microsoft.com/office/drawing/2014/main" xmlns="" id="{2CB0B909-E54E-085E-FEC4-757F56CB24F5}"/>
              </a:ext>
            </a:extLst>
          </p:cNvPr>
          <p:cNvSpPr/>
          <p:nvPr/>
        </p:nvSpPr>
        <p:spPr>
          <a:xfrm>
            <a:off x="467544" y="2018456"/>
            <a:ext cx="813690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12973270-C58E-8B39-567B-74263E4E5878}"/>
              </a:ext>
            </a:extLst>
          </p:cNvPr>
          <p:cNvSpPr/>
          <p:nvPr/>
        </p:nvSpPr>
        <p:spPr>
          <a:xfrm>
            <a:off x="323528" y="1851725"/>
            <a:ext cx="8424936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§"/>
              <a:tabLst/>
              <a:defRPr/>
            </a:pPr>
            <a:endParaRPr kumimoji="0" lang="ru-RU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xmlns="" id="{75A353E0-E90C-59DD-EC19-9A680103309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755713"/>
              </p:ext>
            </p:extLst>
          </p:nvPr>
        </p:nvGraphicFramePr>
        <p:xfrm>
          <a:off x="457200" y="1124744"/>
          <a:ext cx="8229600" cy="4896544"/>
        </p:xfrm>
        <a:graphic>
          <a:graphicData uri="http://schemas.openxmlformats.org/drawingml/2006/table">
            <a:tbl>
              <a:tblPr firstRow="1" firstCol="1" bandRow="1"/>
              <a:tblGrid>
                <a:gridCol w="3890356">
                  <a:extLst>
                    <a:ext uri="{9D8B030D-6E8A-4147-A177-3AD203B41FA5}">
                      <a16:colId xmlns:a16="http://schemas.microsoft.com/office/drawing/2014/main" xmlns="" val="909357596"/>
                    </a:ext>
                  </a:extLst>
                </a:gridCol>
                <a:gridCol w="4339244">
                  <a:extLst>
                    <a:ext uri="{9D8B030D-6E8A-4147-A177-3AD203B41FA5}">
                      <a16:colId xmlns:a16="http://schemas.microsoft.com/office/drawing/2014/main" xmlns="" val="3678337772"/>
                    </a:ext>
                  </a:extLst>
                </a:gridCol>
              </a:tblGrid>
              <a:tr h="4896544"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перепроверки выполненных олимпиадных работ организатор регионального этапа в течение 2 рабочих дней, следующих за днем получения результатов перепроверки, на основании протоколов перепроверки выполненных олимпиадных работ </a:t>
                      </a: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принимает решение об изменении результатов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оценивания </a:t>
                      </a: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или о сохранении выставленных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жюри регионального этапа до перепроверки </a:t>
                      </a:r>
                      <a:r>
                        <a:rPr lang="ru-RU" sz="1800" strike="sngStrike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баллов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indent="342900" algn="l">
                        <a:lnSpc>
                          <a:spcPct val="1070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По итогам перепроверки выполненных олимпиадных работ организатор регионального этапа в течение 2 рабочих дней, следующих за днем получения результатов перепроверки, на основании протоколов перепроверки выполненных олимпиадных работ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изменяет результаты 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оценивания</a:t>
                      </a:r>
                      <a:r>
                        <a:rPr lang="ru-RU" sz="1800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8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выставленные</a:t>
                      </a:r>
                      <a:r>
                        <a:rPr lang="ru-RU" sz="1800" dirty="0"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 жюри регионального этапа до перепроверки.</a:t>
                      </a:r>
                    </a:p>
                  </a:txBody>
                  <a:tcPr marL="48024" marR="48024" marT="36018" marB="36018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1554184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30355689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384</TotalTime>
  <Words>844</Words>
  <Application>Microsoft Office PowerPoint</Application>
  <PresentationFormat>Экран (4:3)</PresentationFormat>
  <Paragraphs>50</Paragraphs>
  <Slides>8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4" baseType="lpstr">
      <vt:lpstr>Arial</vt:lpstr>
      <vt:lpstr>Calibri</vt:lpstr>
      <vt:lpstr>Times New Roman</vt:lpstr>
      <vt:lpstr>Wingdings</vt:lpstr>
      <vt:lpstr>Wingdings 3</vt:lpstr>
      <vt:lpstr>1_Тема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Методист</dc:creator>
  <cp:lastModifiedBy>Учетная запись Майкрософт</cp:lastModifiedBy>
  <cp:revision>60</cp:revision>
  <cp:lastPrinted>2023-09-13T07:49:38Z</cp:lastPrinted>
  <dcterms:created xsi:type="dcterms:W3CDTF">2023-01-12T12:31:11Z</dcterms:created>
  <dcterms:modified xsi:type="dcterms:W3CDTF">2026-09-12T08:54:12Z</dcterms:modified>
</cp:coreProperties>
</file>